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3" r:id="rId2"/>
    <p:sldId id="274" r:id="rId3"/>
    <p:sldId id="257" r:id="rId4"/>
    <p:sldId id="258" r:id="rId5"/>
    <p:sldId id="260" r:id="rId6"/>
    <p:sldId id="261" r:id="rId7"/>
    <p:sldId id="267" r:id="rId8"/>
    <p:sldId id="269" r:id="rId9"/>
    <p:sldId id="270" r:id="rId10"/>
    <p:sldId id="259" r:id="rId11"/>
    <p:sldId id="271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CC8DB-91BE-4DC3-B82D-DBCF5F5D7157}" type="datetimeFigureOut">
              <a:rPr lang="en-ZA" smtClean="0"/>
              <a:t>2017/05/10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ABCA7-C9BC-42D6-A419-819D977DB3A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23442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400" dirty="0" smtClean="0"/>
              <a:t>Poverty and mental health are closely</a:t>
            </a:r>
            <a:r>
              <a:rPr lang="en-ZA" sz="1400" baseline="0" dirty="0" smtClean="0"/>
              <a:t> associated</a:t>
            </a:r>
          </a:p>
          <a:p>
            <a:pPr marL="228600" indent="-228600">
              <a:buAutoNum type="arabicPeriod"/>
            </a:pPr>
            <a:r>
              <a:rPr lang="en-ZA" sz="1400" baseline="0" dirty="0" smtClean="0"/>
              <a:t>Poverty leads to a number of social factors that in turn affect mental health – social causation pathway for mental illness – results in higher prevalence, poor or lack of care (treatment gap) and a more severe illness trajectory</a:t>
            </a:r>
          </a:p>
          <a:p>
            <a:pPr marL="228600" indent="-228600">
              <a:buAutoNum type="arabicPeriod"/>
            </a:pPr>
            <a:r>
              <a:rPr lang="en-ZA" sz="1400" baseline="0" dirty="0" smtClean="0"/>
              <a:t>Mental illness in itself can cause a drift into poverty – social drift causal pathway through increased health expenditure, loss of employment, reduced productivity and stigma – resulting in poverty  </a:t>
            </a:r>
            <a:endParaRPr lang="en-ZA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81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400" dirty="0" smtClean="0"/>
              <a:t>Where all</a:t>
            </a:r>
            <a:r>
              <a:rPr lang="en-ZA" sz="1400" baseline="0" dirty="0" smtClean="0"/>
              <a:t> the SDGs are relevant if we look at the social causation and social drift causal pathways between mental health and poverty</a:t>
            </a:r>
            <a:endParaRPr lang="en-ZA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32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7: the main message from the poverty/mental health cycle review is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mental health interventions carry economic benefits (for individuals and households),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i.e. Improved functioning and recovery leads logically to improved social engagement and income generation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hence the importance of mental health in broader development discourse. </a:t>
            </a:r>
            <a:endParaRPr lang="en-ZA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10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838C-96C9-47BE-9965-68E9523C7FB9}" type="datetimeFigureOut">
              <a:rPr lang="en-ZA" smtClean="0"/>
              <a:t>2017/05/10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20F4-7DC4-43A4-93D7-83B6DC95711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230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838C-96C9-47BE-9965-68E9523C7FB9}" type="datetimeFigureOut">
              <a:rPr lang="en-ZA" smtClean="0"/>
              <a:t>2017/05/10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20F4-7DC4-43A4-93D7-83B6DC95711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4856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838C-96C9-47BE-9965-68E9523C7FB9}" type="datetimeFigureOut">
              <a:rPr lang="en-ZA" smtClean="0"/>
              <a:t>2017/05/10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20F4-7DC4-43A4-93D7-83B6DC95711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78378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838C-96C9-47BE-9965-68E9523C7FB9}" type="datetimeFigureOut">
              <a:rPr lang="en-ZA" smtClean="0"/>
              <a:t>2017/05/10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20F4-7DC4-43A4-93D7-83B6DC95711F}" type="slidenum">
              <a:rPr lang="en-ZA" smtClean="0"/>
              <a:t>‹#›</a:t>
            </a:fld>
            <a:endParaRPr lang="en-ZA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88640"/>
            <a:ext cx="1944216" cy="169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UCT circle 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4783" y="172856"/>
            <a:ext cx="1707705" cy="173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5763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838C-96C9-47BE-9965-68E9523C7FB9}" type="datetimeFigureOut">
              <a:rPr lang="en-ZA" smtClean="0"/>
              <a:t>2017/05/10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20F4-7DC4-43A4-93D7-83B6DC95711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64245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838C-96C9-47BE-9965-68E9523C7FB9}" type="datetimeFigureOut">
              <a:rPr lang="en-ZA" smtClean="0"/>
              <a:t>2017/05/10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20F4-7DC4-43A4-93D7-83B6DC95711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00146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838C-96C9-47BE-9965-68E9523C7FB9}" type="datetimeFigureOut">
              <a:rPr lang="en-ZA" smtClean="0"/>
              <a:t>2017/05/10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20F4-7DC4-43A4-93D7-83B6DC95711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76066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838C-96C9-47BE-9965-68E9523C7FB9}" type="datetimeFigureOut">
              <a:rPr lang="en-ZA" smtClean="0"/>
              <a:t>2017/05/10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20F4-7DC4-43A4-93D7-83B6DC95711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8353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838C-96C9-47BE-9965-68E9523C7FB9}" type="datetimeFigureOut">
              <a:rPr lang="en-ZA" smtClean="0"/>
              <a:t>2017/05/10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20F4-7DC4-43A4-93D7-83B6DC95711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1989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838C-96C9-47BE-9965-68E9523C7FB9}" type="datetimeFigureOut">
              <a:rPr lang="en-ZA" smtClean="0"/>
              <a:t>2017/05/10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20F4-7DC4-43A4-93D7-83B6DC95711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33676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838C-96C9-47BE-9965-68E9523C7FB9}" type="datetimeFigureOut">
              <a:rPr lang="en-ZA" smtClean="0"/>
              <a:t>2017/05/10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20F4-7DC4-43A4-93D7-83B6DC95711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09217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7838C-96C9-47BE-9965-68E9523C7FB9}" type="datetimeFigureOut">
              <a:rPr lang="en-ZA" smtClean="0"/>
              <a:t>2017/05/10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E20F4-7DC4-43A4-93D7-83B6DC95711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7428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7568" y="2132856"/>
            <a:ext cx="7772400" cy="2619448"/>
          </a:xfrm>
          <a:noFill/>
        </p:spPr>
        <p:txBody>
          <a:bodyPr>
            <a:noAutofit/>
          </a:bodyPr>
          <a:lstStyle/>
          <a:p>
            <a:r>
              <a:rPr lang="en-ZA" sz="4400" b="1" dirty="0" smtClean="0">
                <a:solidFill>
                  <a:srgbClr val="FF0000"/>
                </a:solidFill>
              </a:rPr>
              <a:t>Thinking </a:t>
            </a:r>
            <a:r>
              <a:rPr lang="en-ZA" sz="4400" b="1" dirty="0">
                <a:solidFill>
                  <a:srgbClr val="FF0000"/>
                </a:solidFill>
              </a:rPr>
              <a:t>about mental disorders and psychosocial disability – key issues in low- and middle income contex</a:t>
            </a:r>
            <a:r>
              <a:rPr lang="en-ZA" sz="4400" dirty="0">
                <a:solidFill>
                  <a:srgbClr val="FF0000"/>
                </a:solidFill>
              </a:rPr>
              <a:t>ts</a:t>
            </a:r>
            <a:endParaRPr lang="en-GB" sz="4400" b="1" dirty="0">
              <a:solidFill>
                <a:srgbClr val="FF0000"/>
              </a:solidFill>
            </a:endParaRPr>
          </a:p>
        </p:txBody>
      </p:sp>
      <p:pic>
        <p:nvPicPr>
          <p:cNvPr id="5" name="Picture 6" descr="UCT circle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0297" y="116633"/>
            <a:ext cx="1707705" cy="173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351584" y="4546848"/>
            <a:ext cx="7772400" cy="231115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ZA" sz="2400" b="1" dirty="0" smtClean="0">
                <a:latin typeface="+mj-lt"/>
                <a:ea typeface="+mj-ea"/>
                <a:cs typeface="+mj-cs"/>
              </a:rPr>
              <a:t>Dr Marguerite Schneider</a:t>
            </a:r>
            <a:endParaRPr lang="en-ZA" sz="2400" b="1" dirty="0"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en-ZA" sz="2400" b="1" dirty="0" smtClean="0">
                <a:latin typeface="+mj-lt"/>
                <a:ea typeface="+mj-ea"/>
                <a:cs typeface="+mj-cs"/>
              </a:rPr>
              <a:t>Alan </a:t>
            </a:r>
            <a:r>
              <a:rPr lang="en-ZA" sz="2400" b="1" dirty="0">
                <a:latin typeface="+mj-lt"/>
                <a:ea typeface="+mj-ea"/>
                <a:cs typeface="+mj-cs"/>
              </a:rPr>
              <a:t>J </a:t>
            </a:r>
            <a:r>
              <a:rPr lang="en-ZA" sz="2400" b="1" dirty="0" err="1">
                <a:latin typeface="+mj-lt"/>
                <a:ea typeface="+mj-ea"/>
                <a:cs typeface="+mj-cs"/>
              </a:rPr>
              <a:t>Flisher</a:t>
            </a:r>
            <a:r>
              <a:rPr lang="en-ZA" sz="2400" b="1" dirty="0">
                <a:latin typeface="+mj-lt"/>
                <a:ea typeface="+mj-ea"/>
                <a:cs typeface="+mj-cs"/>
              </a:rPr>
              <a:t> Centre for Public Mental Health</a:t>
            </a:r>
          </a:p>
          <a:p>
            <a:pPr algn="ctr">
              <a:spcBef>
                <a:spcPct val="0"/>
              </a:spcBef>
              <a:defRPr/>
            </a:pPr>
            <a:r>
              <a:rPr lang="en-ZA" sz="2400" b="1" dirty="0">
                <a:latin typeface="+mj-lt"/>
                <a:ea typeface="+mj-ea"/>
                <a:cs typeface="+mj-cs"/>
              </a:rPr>
              <a:t>Dept of Psychiatry and Mental Health</a:t>
            </a:r>
          </a:p>
          <a:p>
            <a:pPr algn="ctr">
              <a:spcBef>
                <a:spcPct val="0"/>
              </a:spcBef>
              <a:defRPr/>
            </a:pPr>
            <a:r>
              <a:rPr lang="en-ZA" sz="2400" b="1" dirty="0">
                <a:latin typeface="+mj-lt"/>
                <a:ea typeface="+mj-ea"/>
                <a:cs typeface="+mj-cs"/>
              </a:rPr>
              <a:t>University of Cape Town</a:t>
            </a:r>
            <a:endParaRPr lang="en-GB" sz="2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3512" y="188640"/>
            <a:ext cx="1944216" cy="169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440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010" y="365125"/>
            <a:ext cx="9653789" cy="1325563"/>
          </a:xfrm>
        </p:spPr>
        <p:txBody>
          <a:bodyPr/>
          <a:lstStyle/>
          <a:p>
            <a:r>
              <a:rPr lang="en-ZA" dirty="0" smtClean="0"/>
              <a:t>Health disparities of people with </a:t>
            </a:r>
            <a:r>
              <a:rPr lang="en-ZA" dirty="0" err="1" smtClean="0"/>
              <a:t>SMD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3346"/>
            <a:ext cx="10515600" cy="4559121"/>
          </a:xfrm>
        </p:spPr>
        <p:txBody>
          <a:bodyPr>
            <a:normAutofit lnSpcReduction="10000"/>
          </a:bodyPr>
          <a:lstStyle/>
          <a:p>
            <a:r>
              <a:rPr lang="en-ZA" dirty="0" smtClean="0"/>
              <a:t>Much lower life expectancy  </a:t>
            </a:r>
          </a:p>
          <a:p>
            <a:pPr lvl="1"/>
            <a:r>
              <a:rPr lang="en-ZA" dirty="0" smtClean="0"/>
              <a:t>Globally there is a “2·2-times greater </a:t>
            </a:r>
            <a:r>
              <a:rPr lang="en-ZA" dirty="0"/>
              <a:t>risk of mortality and an average of 10 years </a:t>
            </a:r>
            <a:r>
              <a:rPr lang="en-ZA" dirty="0" smtClean="0"/>
              <a:t>of potential </a:t>
            </a:r>
            <a:r>
              <a:rPr lang="en-ZA" dirty="0"/>
              <a:t>life loss for people with serious mental </a:t>
            </a:r>
            <a:r>
              <a:rPr lang="en-ZA" dirty="0" smtClean="0"/>
              <a:t>illness compared </a:t>
            </a:r>
            <a:r>
              <a:rPr lang="en-ZA" dirty="0"/>
              <a:t>with the general population</a:t>
            </a:r>
            <a:r>
              <a:rPr lang="en-ZA" dirty="0" smtClean="0"/>
              <a:t>.” </a:t>
            </a:r>
            <a:r>
              <a:rPr lang="en-ZA" i="1" dirty="0" smtClean="0"/>
              <a:t>Bartels &amp; </a:t>
            </a:r>
            <a:r>
              <a:rPr lang="en-ZA" i="1" dirty="0" err="1" smtClean="0"/>
              <a:t>DiMilia</a:t>
            </a:r>
            <a:r>
              <a:rPr lang="en-ZA" i="1" dirty="0" smtClean="0"/>
              <a:t>, Lancet commentary, 16 March, 2017</a:t>
            </a:r>
          </a:p>
          <a:p>
            <a:pPr lvl="1"/>
            <a:r>
              <a:rPr lang="en-ZA" dirty="0" smtClean="0"/>
              <a:t>Primarily due to chronic health conditions</a:t>
            </a:r>
          </a:p>
          <a:p>
            <a:r>
              <a:rPr lang="en-ZA" dirty="0" smtClean="0"/>
              <a:t>Bartels and </a:t>
            </a:r>
            <a:r>
              <a:rPr lang="en-ZA" dirty="0" err="1" smtClean="0"/>
              <a:t>DiMilia</a:t>
            </a:r>
            <a:r>
              <a:rPr lang="en-ZA" dirty="0" smtClean="0"/>
              <a:t> suggest considering people with </a:t>
            </a:r>
            <a:r>
              <a:rPr lang="en-ZA" dirty="0" err="1" smtClean="0"/>
              <a:t>SMD</a:t>
            </a:r>
            <a:r>
              <a:rPr lang="en-ZA" dirty="0" smtClean="0"/>
              <a:t> as a health disparity group </a:t>
            </a:r>
            <a:endParaRPr lang="en-ZA" dirty="0"/>
          </a:p>
          <a:p>
            <a:r>
              <a:rPr lang="en-ZA" dirty="0" smtClean="0"/>
              <a:t>Access to health care and stigma</a:t>
            </a:r>
          </a:p>
          <a:p>
            <a:pPr lvl="1"/>
            <a:r>
              <a:rPr lang="en-ZA" dirty="0" smtClean="0"/>
              <a:t>Psychiatric health care providers do not address physical health sufficiently</a:t>
            </a:r>
          </a:p>
          <a:p>
            <a:pPr lvl="1"/>
            <a:r>
              <a:rPr lang="en-ZA" dirty="0" smtClean="0"/>
              <a:t>General health care providers ‘fear’ people </a:t>
            </a:r>
            <a:r>
              <a:rPr lang="en-ZA" dirty="0" err="1" smtClean="0"/>
              <a:t>SMD</a:t>
            </a:r>
            <a:r>
              <a:rPr lang="en-ZA" dirty="0" smtClean="0"/>
              <a:t> </a:t>
            </a:r>
          </a:p>
          <a:p>
            <a:pPr lvl="1"/>
            <a:r>
              <a:rPr lang="en-ZA" dirty="0" smtClean="0"/>
              <a:t>Side effects of psychotropic medication</a:t>
            </a:r>
          </a:p>
          <a:p>
            <a:pPr lvl="1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59515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526" y="365125"/>
            <a:ext cx="9602273" cy="781095"/>
          </a:xfrm>
        </p:spPr>
        <p:txBody>
          <a:bodyPr>
            <a:normAutofit/>
          </a:bodyPr>
          <a:lstStyle/>
          <a:p>
            <a:r>
              <a:rPr lang="en-ZA" sz="3600" dirty="0" smtClean="0"/>
              <a:t>Mental disorders within disability framework</a:t>
            </a:r>
            <a:endParaRPr lang="en-Z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314" y="1455313"/>
            <a:ext cx="9602274" cy="5241701"/>
          </a:xfrm>
        </p:spPr>
        <p:txBody>
          <a:bodyPr>
            <a:normAutofit fontScale="92500" lnSpcReduction="20000"/>
          </a:bodyPr>
          <a:lstStyle/>
          <a:p>
            <a:r>
              <a:rPr lang="en-ZA" dirty="0" smtClean="0"/>
              <a:t>Functional limitations</a:t>
            </a:r>
          </a:p>
          <a:p>
            <a:pPr marL="635508" lvl="1" indent="-342900">
              <a:lnSpc>
                <a:spcPct val="100000"/>
              </a:lnSpc>
            </a:pPr>
            <a:r>
              <a:rPr lang="en-ZA" sz="2200" dirty="0"/>
              <a:t>Domestic/household activities: </a:t>
            </a:r>
            <a:endParaRPr lang="en-ZA" sz="2200" dirty="0" smtClean="0"/>
          </a:p>
          <a:p>
            <a:pPr marL="635508" lvl="1" indent="-342900">
              <a:lnSpc>
                <a:spcPct val="100000"/>
              </a:lnSpc>
            </a:pPr>
            <a:r>
              <a:rPr lang="en-ZA" sz="2200" dirty="0" smtClean="0"/>
              <a:t>Self-care:</a:t>
            </a:r>
            <a:endParaRPr lang="en-ZA" sz="2200" dirty="0"/>
          </a:p>
          <a:p>
            <a:pPr marL="635508" lvl="1" indent="-342900"/>
            <a:r>
              <a:rPr lang="en-ZA" sz="2200" dirty="0"/>
              <a:t>Social functioning and </a:t>
            </a:r>
            <a:r>
              <a:rPr lang="en-ZA" sz="2200" dirty="0" smtClean="0"/>
              <a:t>relationships and community activities</a:t>
            </a:r>
            <a:endParaRPr lang="en-ZA" sz="2200" dirty="0"/>
          </a:p>
          <a:p>
            <a:pPr marL="635508" lvl="1" indent="-342900"/>
            <a:r>
              <a:rPr lang="en-ZA" sz="2200" dirty="0" smtClean="0"/>
              <a:t>Communication</a:t>
            </a:r>
            <a:endParaRPr lang="en-ZA" sz="2200" dirty="0"/>
          </a:p>
          <a:p>
            <a:pPr marL="635508" lvl="1" indent="-342900"/>
            <a:r>
              <a:rPr lang="en-ZA" sz="2200" dirty="0"/>
              <a:t>Memory and thinking </a:t>
            </a:r>
            <a:endParaRPr lang="en-ZA" sz="2200" dirty="0" smtClean="0"/>
          </a:p>
          <a:p>
            <a:pPr marL="635508" lvl="1" indent="-342900"/>
            <a:r>
              <a:rPr lang="en-ZA" sz="2200" dirty="0" smtClean="0"/>
              <a:t>Controlling behaviour</a:t>
            </a:r>
          </a:p>
          <a:p>
            <a:pPr marL="635508" lvl="1" indent="-342900"/>
            <a:r>
              <a:rPr lang="en-ZA" sz="2200" dirty="0" smtClean="0"/>
              <a:t>Mobility</a:t>
            </a:r>
            <a:endParaRPr lang="en-ZA" sz="2200" dirty="0"/>
          </a:p>
          <a:p>
            <a:pPr marL="635508" lvl="1" indent="-342900"/>
            <a:r>
              <a:rPr lang="en-ZA" sz="2200" dirty="0"/>
              <a:t>Formal work</a:t>
            </a:r>
          </a:p>
          <a:p>
            <a:pPr marL="635508" lvl="1" indent="-342900"/>
            <a:r>
              <a:rPr lang="en-ZA" sz="2200" dirty="0"/>
              <a:t>Informal work (farming) and domestic activities</a:t>
            </a:r>
          </a:p>
          <a:p>
            <a:r>
              <a:rPr lang="en-ZA" dirty="0" smtClean="0"/>
              <a:t>Barriers</a:t>
            </a:r>
          </a:p>
          <a:p>
            <a:pPr marL="749808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ZA" sz="2200" dirty="0"/>
              <a:t>Attitudes: </a:t>
            </a:r>
            <a:r>
              <a:rPr lang="en-ZA" dirty="0" smtClean="0"/>
              <a:t>community </a:t>
            </a:r>
            <a:r>
              <a:rPr lang="en-ZA" dirty="0"/>
              <a:t>beliefs and </a:t>
            </a:r>
            <a:r>
              <a:rPr lang="en-ZA" dirty="0" smtClean="0"/>
              <a:t>attitudes, stigma, family/caregivers attitudes, lowered </a:t>
            </a:r>
            <a:r>
              <a:rPr lang="en-ZA" dirty="0"/>
              <a:t>expectations of the person with </a:t>
            </a:r>
            <a:r>
              <a:rPr lang="en-ZA" dirty="0" err="1" smtClean="0"/>
              <a:t>SMD</a:t>
            </a:r>
            <a:r>
              <a:rPr lang="en-ZA" dirty="0" smtClean="0"/>
              <a:t>, fear</a:t>
            </a:r>
            <a:endParaRPr lang="en-ZA" dirty="0"/>
          </a:p>
          <a:p>
            <a:pPr marL="749808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ZA" sz="2200" dirty="0" smtClean="0"/>
              <a:t>Support</a:t>
            </a:r>
            <a:r>
              <a:rPr lang="en-ZA" sz="2200" dirty="0"/>
              <a:t>: </a:t>
            </a:r>
            <a:r>
              <a:rPr lang="en-ZA" dirty="0" smtClean="0"/>
              <a:t>Lack </a:t>
            </a:r>
            <a:r>
              <a:rPr lang="en-ZA" dirty="0"/>
              <a:t>of support (no autonomy or freedom</a:t>
            </a:r>
            <a:r>
              <a:rPr lang="en-ZA" dirty="0" smtClean="0"/>
              <a:t>), Professionals, Family  </a:t>
            </a:r>
          </a:p>
          <a:p>
            <a:pPr marL="749808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ZA" dirty="0" smtClean="0"/>
              <a:t>Poverty</a:t>
            </a:r>
          </a:p>
          <a:p>
            <a:pPr marL="749808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ZA" dirty="0" smtClean="0"/>
              <a:t>Medication </a:t>
            </a:r>
            <a:endParaRPr lang="en-ZA" dirty="0"/>
          </a:p>
          <a:p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1786384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3194" y="365125"/>
            <a:ext cx="9460606" cy="1325563"/>
          </a:xfrm>
        </p:spPr>
        <p:txBody>
          <a:bodyPr/>
          <a:lstStyle/>
          <a:p>
            <a:r>
              <a:rPr lang="en-ZA" dirty="0"/>
              <a:t>Mental disorders within disability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95469"/>
            <a:ext cx="10515600" cy="3781493"/>
          </a:xfrm>
        </p:spPr>
        <p:txBody>
          <a:bodyPr/>
          <a:lstStyle/>
          <a:p>
            <a:r>
              <a:rPr lang="en-ZA" dirty="0"/>
              <a:t>Identity as disabled – not always</a:t>
            </a:r>
          </a:p>
          <a:p>
            <a:pPr lvl="1"/>
            <a:r>
              <a:rPr lang="en-ZA" dirty="0" err="1"/>
              <a:t>Madwaleni</a:t>
            </a:r>
            <a:r>
              <a:rPr lang="en-ZA" dirty="0"/>
              <a:t> rural South Africa – did not refer to themselves as ‘disabled’ but described features of disability – functioning </a:t>
            </a:r>
            <a:r>
              <a:rPr lang="en-ZA" dirty="0" smtClean="0"/>
              <a:t>difficulties</a:t>
            </a:r>
          </a:p>
          <a:p>
            <a:pPr lvl="1"/>
            <a:r>
              <a:rPr lang="en-ZA" dirty="0" smtClean="0"/>
              <a:t>People with </a:t>
            </a:r>
            <a:r>
              <a:rPr lang="en-ZA" dirty="0" err="1" smtClean="0"/>
              <a:t>CMDs</a:t>
            </a:r>
            <a:r>
              <a:rPr lang="en-ZA" dirty="0" smtClean="0"/>
              <a:t> are not likely to identify as ‘disabled’</a:t>
            </a:r>
            <a:endParaRPr lang="en-ZA" dirty="0"/>
          </a:p>
          <a:p>
            <a:r>
              <a:rPr lang="en-ZA" dirty="0"/>
              <a:t>Disadvantage of </a:t>
            </a:r>
            <a:r>
              <a:rPr lang="en-ZA" dirty="0" smtClean="0"/>
              <a:t>disability – importance of including in disability agenda</a:t>
            </a:r>
            <a:endParaRPr lang="en-ZA" dirty="0"/>
          </a:p>
          <a:p>
            <a:r>
              <a:rPr lang="en-ZA" dirty="0"/>
              <a:t>Recognition through terminology – psychosocial disability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26790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30" y="365125"/>
            <a:ext cx="9421969" cy="1325563"/>
          </a:xfrm>
        </p:spPr>
        <p:txBody>
          <a:bodyPr/>
          <a:lstStyle/>
          <a:p>
            <a:r>
              <a:rPr lang="en-ZA" dirty="0" smtClean="0"/>
              <a:t>Alan J </a:t>
            </a:r>
            <a:r>
              <a:rPr lang="en-ZA" dirty="0" err="1" smtClean="0"/>
              <a:t>Flisher</a:t>
            </a:r>
            <a:r>
              <a:rPr lang="en-ZA" dirty="0" smtClean="0"/>
              <a:t> Centre for Public Mental Health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28045"/>
            <a:ext cx="10515600" cy="4417454"/>
          </a:xfrm>
        </p:spPr>
        <p:txBody>
          <a:bodyPr>
            <a:normAutofit/>
          </a:bodyPr>
          <a:lstStyle/>
          <a:p>
            <a:r>
              <a:rPr lang="en-ZA" dirty="0" smtClean="0"/>
              <a:t>Joint initiative: Psychology at Stellenbosch University and Psychiatry and Mental Health at University of Cape Town</a:t>
            </a:r>
          </a:p>
          <a:p>
            <a:r>
              <a:rPr lang="en-ZA" dirty="0" smtClean="0"/>
              <a:t>Vision: collaborative </a:t>
            </a:r>
            <a:r>
              <a:rPr lang="en-ZA" dirty="0"/>
              <a:t>inter-institutional multi-disciplinary centre </a:t>
            </a:r>
            <a:r>
              <a:rPr lang="en-ZA" dirty="0" smtClean="0"/>
              <a:t>on public mental health</a:t>
            </a:r>
            <a:endParaRPr lang="en-ZA" dirty="0" smtClean="0"/>
          </a:p>
          <a:p>
            <a:pPr lvl="1"/>
            <a:r>
              <a:rPr lang="en-ZA" dirty="0" smtClean="0"/>
              <a:t>Build capacity</a:t>
            </a:r>
          </a:p>
          <a:p>
            <a:pPr lvl="1"/>
            <a:r>
              <a:rPr lang="en-ZA" dirty="0" smtClean="0"/>
              <a:t>Undertake high quality research – MH Policy services, legislation and human rights</a:t>
            </a:r>
          </a:p>
          <a:p>
            <a:pPr lvl="1"/>
            <a:r>
              <a:rPr lang="en-ZA" dirty="0" smtClean="0"/>
              <a:t>Advocate for inclusion of MH in development agendas in Africa</a:t>
            </a:r>
          </a:p>
          <a:p>
            <a:pPr lvl="1"/>
            <a:r>
              <a:rPr lang="en-ZA" dirty="0" smtClean="0"/>
              <a:t>Provide advisory services to governments in African countries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78716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8510" y="210579"/>
            <a:ext cx="10515600" cy="1325563"/>
          </a:xfrm>
        </p:spPr>
        <p:txBody>
          <a:bodyPr/>
          <a:lstStyle/>
          <a:p>
            <a:r>
              <a:rPr lang="en-ZA" b="1" dirty="0" smtClean="0"/>
              <a:t>Some key issues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079" y="2134718"/>
            <a:ext cx="10515600" cy="4351338"/>
          </a:xfrm>
        </p:spPr>
        <p:txBody>
          <a:bodyPr/>
          <a:lstStyle/>
          <a:p>
            <a:r>
              <a:rPr lang="en-ZA" dirty="0" smtClean="0"/>
              <a:t>Common and severe mental disorders</a:t>
            </a:r>
          </a:p>
          <a:p>
            <a:r>
              <a:rPr lang="en-ZA" dirty="0" smtClean="0"/>
              <a:t>Cultural </a:t>
            </a:r>
            <a:r>
              <a:rPr lang="en-ZA" dirty="0"/>
              <a:t>conceptualisation of mental </a:t>
            </a:r>
            <a:r>
              <a:rPr lang="en-ZA" dirty="0" smtClean="0"/>
              <a:t>disorders </a:t>
            </a:r>
          </a:p>
          <a:p>
            <a:r>
              <a:rPr lang="en-ZA" dirty="0"/>
              <a:t>M</a:t>
            </a:r>
            <a:r>
              <a:rPr lang="en-ZA" dirty="0" smtClean="0"/>
              <a:t>ental </a:t>
            </a:r>
            <a:r>
              <a:rPr lang="en-ZA" dirty="0"/>
              <a:t>health policies and implementation </a:t>
            </a:r>
            <a:r>
              <a:rPr lang="en-ZA" dirty="0" smtClean="0"/>
              <a:t>plans </a:t>
            </a:r>
          </a:p>
          <a:p>
            <a:r>
              <a:rPr lang="en-ZA" dirty="0"/>
              <a:t>P</a:t>
            </a:r>
            <a:r>
              <a:rPr lang="en-ZA" dirty="0" smtClean="0"/>
              <a:t>overty </a:t>
            </a:r>
            <a:r>
              <a:rPr lang="en-ZA" dirty="0"/>
              <a:t>cycle related to mental </a:t>
            </a:r>
            <a:r>
              <a:rPr lang="en-ZA" dirty="0" smtClean="0"/>
              <a:t>disorders </a:t>
            </a:r>
          </a:p>
          <a:p>
            <a:r>
              <a:rPr lang="en-ZA" dirty="0" smtClean="0"/>
              <a:t>Mental disorders within a disability framework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29926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468" y="365125"/>
            <a:ext cx="9383332" cy="1325563"/>
          </a:xfrm>
        </p:spPr>
        <p:txBody>
          <a:bodyPr/>
          <a:lstStyle/>
          <a:p>
            <a:r>
              <a:rPr lang="en-ZA" dirty="0" smtClean="0"/>
              <a:t>Common and severe mental disorders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6225"/>
            <a:ext cx="10515600" cy="4623516"/>
          </a:xfrm>
        </p:spPr>
        <p:txBody>
          <a:bodyPr>
            <a:normAutofit lnSpcReduction="10000"/>
          </a:bodyPr>
          <a:lstStyle/>
          <a:p>
            <a:r>
              <a:rPr lang="en-ZA" dirty="0" smtClean="0"/>
              <a:t>Common mental disorders (</a:t>
            </a:r>
            <a:r>
              <a:rPr lang="en-ZA" dirty="0" err="1" smtClean="0"/>
              <a:t>CMD</a:t>
            </a:r>
            <a:r>
              <a:rPr lang="en-ZA" dirty="0" smtClean="0"/>
              <a:t>) reflect the more common and generally less severe end of the continuum of mental health to mental illness</a:t>
            </a:r>
          </a:p>
          <a:p>
            <a:pPr lvl="1"/>
            <a:r>
              <a:rPr lang="en-ZA" dirty="0" smtClean="0"/>
              <a:t>Anxiety, Depression, Post traumatic stress disorder</a:t>
            </a:r>
          </a:p>
          <a:p>
            <a:pPr lvl="1"/>
            <a:r>
              <a:rPr lang="en-ZA" dirty="0" smtClean="0"/>
              <a:t>Wide variation in prevalence depending on measures used and context (e.g. level of poverty)</a:t>
            </a:r>
          </a:p>
          <a:p>
            <a:pPr lvl="1"/>
            <a:r>
              <a:rPr lang="en-ZA" dirty="0" smtClean="0"/>
              <a:t>Often included in general population based surveys</a:t>
            </a:r>
          </a:p>
          <a:p>
            <a:r>
              <a:rPr lang="en-ZA" dirty="0" smtClean="0"/>
              <a:t>Severe mental disorders (</a:t>
            </a:r>
            <a:r>
              <a:rPr lang="en-ZA" dirty="0" err="1" smtClean="0"/>
              <a:t>SMD</a:t>
            </a:r>
            <a:r>
              <a:rPr lang="en-ZA" dirty="0" smtClean="0"/>
              <a:t>) reflect more severe end of the continuum</a:t>
            </a:r>
          </a:p>
          <a:p>
            <a:pPr lvl="1"/>
            <a:r>
              <a:rPr lang="en-ZA" dirty="0" smtClean="0"/>
              <a:t>Psychosis, mood disorders, major depression</a:t>
            </a:r>
          </a:p>
          <a:p>
            <a:pPr lvl="1"/>
            <a:r>
              <a:rPr lang="en-ZA" dirty="0" smtClean="0"/>
              <a:t>Prevalence relatively stable across all contexts</a:t>
            </a:r>
          </a:p>
          <a:p>
            <a:pPr lvl="1"/>
            <a:r>
              <a:rPr lang="en-ZA" dirty="0" smtClean="0"/>
              <a:t>Rarely directly measured in general population based surveys </a:t>
            </a:r>
          </a:p>
          <a:p>
            <a:pPr lvl="1"/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55850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344" y="365125"/>
            <a:ext cx="9795456" cy="1325563"/>
          </a:xfrm>
        </p:spPr>
        <p:txBody>
          <a:bodyPr/>
          <a:lstStyle/>
          <a:p>
            <a:r>
              <a:rPr lang="en-ZA" dirty="0" smtClean="0"/>
              <a:t>Cultural conceptualisations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05318"/>
            <a:ext cx="10515600" cy="3562552"/>
          </a:xfrm>
        </p:spPr>
        <p:txBody>
          <a:bodyPr/>
          <a:lstStyle/>
          <a:p>
            <a:r>
              <a:rPr lang="en-ZA" dirty="0"/>
              <a:t>S</a:t>
            </a:r>
            <a:r>
              <a:rPr lang="en-ZA" dirty="0" smtClean="0"/>
              <a:t>ame symptoms but different terminology and categorisations</a:t>
            </a:r>
          </a:p>
          <a:p>
            <a:pPr lvl="1"/>
            <a:r>
              <a:rPr lang="en-ZA" dirty="0" smtClean="0"/>
              <a:t>Conceptualisations and symptoms of perinatal depression in a low income context in South Africa matched ICD 10 and DSM 5 categorisations</a:t>
            </a:r>
          </a:p>
          <a:p>
            <a:pPr lvl="1"/>
            <a:r>
              <a:rPr lang="en-ZA" dirty="0" smtClean="0"/>
              <a:t>E.g. thinking too much – ruminations</a:t>
            </a:r>
          </a:p>
          <a:p>
            <a:r>
              <a:rPr lang="en-ZA" dirty="0" smtClean="0"/>
              <a:t>Different conceptualisations of causative factors</a:t>
            </a:r>
          </a:p>
          <a:p>
            <a:r>
              <a:rPr lang="en-ZA" dirty="0" smtClean="0"/>
              <a:t>Different descriptive or diagnostic categorisations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57783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8496" y="365125"/>
            <a:ext cx="9705304" cy="1325563"/>
          </a:xfrm>
        </p:spPr>
        <p:txBody>
          <a:bodyPr/>
          <a:lstStyle/>
          <a:p>
            <a:r>
              <a:rPr lang="en-ZA" dirty="0" smtClean="0"/>
              <a:t>Mental health policies and implementation plans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99255"/>
            <a:ext cx="10515600" cy="4077707"/>
          </a:xfrm>
        </p:spPr>
        <p:txBody>
          <a:bodyPr>
            <a:normAutofit/>
          </a:bodyPr>
          <a:lstStyle/>
          <a:p>
            <a:r>
              <a:rPr lang="en-ZA" dirty="0" smtClean="0"/>
              <a:t>Few policies and even fewer implementation plans with clear budgetary allocations, indicator selection for monitoring, enforcement mechanisms and information management systems</a:t>
            </a:r>
          </a:p>
          <a:p>
            <a:r>
              <a:rPr lang="en-ZA" dirty="0" smtClean="0"/>
              <a:t>Generally shift to community care but still primarily funding institutional care</a:t>
            </a:r>
          </a:p>
          <a:p>
            <a:r>
              <a:rPr lang="en-ZA" dirty="0" smtClean="0"/>
              <a:t>Limited understanding of community care requirements  </a:t>
            </a:r>
          </a:p>
          <a:p>
            <a:pPr lvl="1"/>
            <a:r>
              <a:rPr lang="en-ZA" dirty="0" smtClean="0"/>
              <a:t>e.g. </a:t>
            </a:r>
            <a:r>
              <a:rPr lang="en-ZA" dirty="0" err="1" smtClean="0"/>
              <a:t>Isidimeni</a:t>
            </a:r>
            <a:r>
              <a:rPr lang="en-ZA" dirty="0" smtClean="0"/>
              <a:t> crisis in South Africa - cost saving measures led to thousands of in-patients being discharged to unregistered NGOs with the result that the death rate increased significantly over the next few months.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67959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16276" y="0"/>
            <a:ext cx="7451725" cy="1079500"/>
          </a:xfrm>
        </p:spPr>
        <p:txBody>
          <a:bodyPr/>
          <a:lstStyle/>
          <a:p>
            <a:r>
              <a:rPr lang="en-US" sz="3200" b="1" dirty="0"/>
              <a:t>Cycle of poverty and mental illness</a:t>
            </a:r>
            <a:endParaRPr lang="en-GB" sz="3200" b="1" dirty="0"/>
          </a:p>
        </p:txBody>
      </p:sp>
      <p:pic>
        <p:nvPicPr>
          <p:cNvPr id="6144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00375" y="1052513"/>
            <a:ext cx="6694488" cy="1268412"/>
          </a:xfrm>
          <a:noFill/>
          <a:ln/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424114" y="5445125"/>
            <a:ext cx="66246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1774825" y="2205038"/>
            <a:ext cx="2160588" cy="3168650"/>
          </a:xfrm>
          <a:prstGeom prst="rect">
            <a:avLst/>
          </a:prstGeom>
          <a:solidFill>
            <a:srgbClr val="FF6600">
              <a:alpha val="45000"/>
            </a:srgbClr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pPr marL="171450" indent="-171450"/>
            <a:r>
              <a:rPr lang="en-ZA" sz="2400" b="1"/>
              <a:t>Poverty</a:t>
            </a:r>
          </a:p>
          <a:p>
            <a:pPr marL="171450" indent="-171450"/>
            <a:endParaRPr lang="en-ZA" sz="1600"/>
          </a:p>
          <a:p>
            <a:pPr marL="171450" indent="-171450">
              <a:buFontTx/>
              <a:buChar char="•"/>
            </a:pPr>
            <a:r>
              <a:rPr lang="en-ZA" sz="1600" b="1"/>
              <a:t>Economic deprivation</a:t>
            </a:r>
          </a:p>
          <a:p>
            <a:pPr marL="171450" indent="-171450">
              <a:buFontTx/>
              <a:buChar char="•"/>
            </a:pPr>
            <a:r>
              <a:rPr lang="en-ZA" sz="1600" b="1"/>
              <a:t>Indebtedness</a:t>
            </a:r>
          </a:p>
          <a:p>
            <a:pPr marL="171450" indent="-171450">
              <a:buFontTx/>
              <a:buChar char="•"/>
            </a:pPr>
            <a:r>
              <a:rPr lang="en-ZA" sz="1600" b="1"/>
              <a:t>Low education</a:t>
            </a:r>
          </a:p>
          <a:p>
            <a:pPr marL="171450" indent="-171450">
              <a:buFontTx/>
              <a:buChar char="•"/>
            </a:pPr>
            <a:r>
              <a:rPr lang="en-ZA" sz="1600" b="1"/>
              <a:t>Unemployment</a:t>
            </a:r>
          </a:p>
          <a:p>
            <a:pPr marL="171450" indent="-171450">
              <a:buFontTx/>
              <a:buChar char="•"/>
            </a:pPr>
            <a:r>
              <a:rPr lang="en-ZA" sz="1600" b="1"/>
              <a:t>Lack of basic amenities</a:t>
            </a:r>
          </a:p>
          <a:p>
            <a:pPr marL="171450" indent="-171450">
              <a:buFontTx/>
              <a:buChar char="•"/>
            </a:pPr>
            <a:r>
              <a:rPr lang="en-ZA" sz="1600" b="1"/>
              <a:t>Inadequate housing</a:t>
            </a:r>
          </a:p>
          <a:p>
            <a:pPr marL="171450" indent="-171450">
              <a:buFontTx/>
              <a:buChar char="•"/>
            </a:pPr>
            <a:r>
              <a:rPr lang="en-ZA" sz="1600" b="1"/>
              <a:t>Overcrowding</a:t>
            </a:r>
            <a:endParaRPr lang="en-GB" sz="1600" b="1"/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8112125" y="2420939"/>
            <a:ext cx="2160588" cy="2879725"/>
          </a:xfrm>
          <a:prstGeom prst="rect">
            <a:avLst/>
          </a:prstGeom>
          <a:solidFill>
            <a:srgbClr val="FF6600">
              <a:alpha val="45000"/>
            </a:srgbClr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pPr marL="171450" indent="-171450"/>
            <a:r>
              <a:rPr lang="en-ZA" sz="2000" b="1"/>
              <a:t>Mental Ill Health</a:t>
            </a:r>
          </a:p>
          <a:p>
            <a:pPr marL="171450" indent="-171450"/>
            <a:endParaRPr lang="en-ZA" sz="1600"/>
          </a:p>
          <a:p>
            <a:pPr marL="171450" indent="-171450">
              <a:buFontTx/>
              <a:buChar char="•"/>
            </a:pPr>
            <a:r>
              <a:rPr lang="en-ZA" sz="1600" b="1"/>
              <a:t>Higher prevalence</a:t>
            </a:r>
          </a:p>
          <a:p>
            <a:pPr marL="171450" indent="-171450">
              <a:buFontTx/>
              <a:buChar char="•"/>
            </a:pPr>
            <a:endParaRPr lang="en-ZA" sz="1600" b="1"/>
          </a:p>
          <a:p>
            <a:pPr marL="171450" indent="-171450">
              <a:buFontTx/>
              <a:buChar char="•"/>
            </a:pPr>
            <a:r>
              <a:rPr lang="en-ZA" sz="1600" b="1"/>
              <a:t>Poor/lack of care </a:t>
            </a:r>
          </a:p>
          <a:p>
            <a:pPr marL="171450" indent="-171450">
              <a:buFontTx/>
              <a:buChar char="•"/>
            </a:pPr>
            <a:endParaRPr lang="en-ZA" sz="1600" b="1"/>
          </a:p>
          <a:p>
            <a:pPr marL="171450" indent="-171450">
              <a:buFontTx/>
              <a:buChar char="•"/>
            </a:pPr>
            <a:r>
              <a:rPr lang="en-ZA" sz="1600" b="1"/>
              <a:t>More severe course</a:t>
            </a:r>
            <a:endParaRPr lang="en-GB" sz="1600" b="1"/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4367809" y="1916113"/>
            <a:ext cx="3096617" cy="1872927"/>
          </a:xfrm>
          <a:prstGeom prst="rect">
            <a:avLst/>
          </a:prstGeom>
          <a:solidFill>
            <a:srgbClr val="FFFF99">
              <a:alpha val="49001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ZA" b="1" i="1" dirty="0"/>
              <a:t>Social causation:</a:t>
            </a:r>
          </a:p>
          <a:p>
            <a:pPr marL="285750" indent="-285750">
              <a:buFont typeface="Arial"/>
              <a:buChar char="•"/>
            </a:pPr>
            <a:r>
              <a:rPr lang="en-ZA" sz="1400" b="1" i="1" dirty="0"/>
              <a:t>Social exclusion</a:t>
            </a:r>
          </a:p>
          <a:p>
            <a:pPr marL="285750" indent="-285750">
              <a:buFont typeface="Arial"/>
              <a:buChar char="•"/>
            </a:pPr>
            <a:r>
              <a:rPr lang="en-ZA" sz="1400" b="1" i="1" dirty="0"/>
              <a:t>High stressors</a:t>
            </a:r>
          </a:p>
          <a:p>
            <a:pPr marL="285750" indent="-285750">
              <a:buFont typeface="Arial"/>
              <a:buChar char="•"/>
            </a:pPr>
            <a:r>
              <a:rPr lang="en-ZA" sz="1400" b="1" i="1" dirty="0"/>
              <a:t>Reduced access to social capital/safety net</a:t>
            </a:r>
          </a:p>
          <a:p>
            <a:pPr marL="285750" indent="-285750">
              <a:buFont typeface="Arial"/>
              <a:buChar char="•"/>
            </a:pPr>
            <a:r>
              <a:rPr lang="en-ZA" sz="1400" b="1" i="1" dirty="0"/>
              <a:t>Malnutrition</a:t>
            </a:r>
          </a:p>
          <a:p>
            <a:pPr marL="285750" indent="-285750">
              <a:buFont typeface="Arial"/>
              <a:buChar char="•"/>
            </a:pPr>
            <a:r>
              <a:rPr lang="en-ZA" sz="1400" b="1" i="1" dirty="0"/>
              <a:t>Obstetric risks</a:t>
            </a:r>
          </a:p>
          <a:p>
            <a:pPr marL="285750" indent="-285750">
              <a:buFont typeface="Arial"/>
              <a:buChar char="•"/>
            </a:pPr>
            <a:r>
              <a:rPr lang="en-ZA" sz="1400" b="1" i="1" dirty="0"/>
              <a:t>Violence and trauma</a:t>
            </a:r>
            <a:endParaRPr lang="en-GB" sz="1400" dirty="0"/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5231904" y="4941168"/>
            <a:ext cx="2376264" cy="1295424"/>
          </a:xfrm>
          <a:prstGeom prst="rect">
            <a:avLst/>
          </a:prstGeom>
          <a:solidFill>
            <a:srgbClr val="FFFF99">
              <a:alpha val="49001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ZA" b="1" i="1" dirty="0"/>
              <a:t>Social drift:</a:t>
            </a:r>
          </a:p>
          <a:p>
            <a:r>
              <a:rPr lang="en-ZA" sz="1400" b="1" i="1" dirty="0"/>
              <a:t>Increased health expenditure</a:t>
            </a:r>
          </a:p>
          <a:p>
            <a:r>
              <a:rPr lang="en-ZA" sz="1400" b="1" i="1" dirty="0"/>
              <a:t>Loss of employment</a:t>
            </a:r>
          </a:p>
          <a:p>
            <a:r>
              <a:rPr lang="en-ZA" sz="1400" b="1" i="1" dirty="0"/>
              <a:t>Reduced Productivity</a:t>
            </a:r>
          </a:p>
          <a:p>
            <a:r>
              <a:rPr lang="en-ZA" sz="1400" b="1" i="1" dirty="0"/>
              <a:t>Stigma</a:t>
            </a:r>
          </a:p>
        </p:txBody>
      </p:sp>
    </p:spTree>
    <p:extLst>
      <p:ext uri="{BB962C8B-B14F-4D97-AF65-F5344CB8AC3E}">
        <p14:creationId xmlns:p14="http://schemas.microsoft.com/office/powerpoint/2010/main" val="204192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animBg="1"/>
      <p:bldP spid="61447" grpId="0" animBg="1"/>
      <p:bldP spid="614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744048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But what about the social determinants of mental health?</a:t>
            </a:r>
            <a:endParaRPr lang="en-US" dirty="0"/>
          </a:p>
        </p:txBody>
      </p:sp>
      <p:pic>
        <p:nvPicPr>
          <p:cNvPr id="4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rcRect l="-22813" r="-22813"/>
          <a:stretch>
            <a:fillRect/>
          </a:stretch>
        </p:blipFill>
        <p:spPr>
          <a:xfrm>
            <a:off x="1981199" y="1848501"/>
            <a:ext cx="8229600" cy="4525963"/>
          </a:xfrm>
        </p:spPr>
      </p:pic>
      <p:sp>
        <p:nvSpPr>
          <p:cNvPr id="5" name="Oval 4"/>
          <p:cNvSpPr/>
          <p:nvPr/>
        </p:nvSpPr>
        <p:spPr>
          <a:xfrm>
            <a:off x="3048001" y="1705430"/>
            <a:ext cx="1469571" cy="146957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717972" y="1705430"/>
            <a:ext cx="1469571" cy="146957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447973" y="1705430"/>
            <a:ext cx="1469571" cy="146957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52687" y="1705430"/>
            <a:ext cx="1469571" cy="146957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55258" y="2855687"/>
            <a:ext cx="1469571" cy="146957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223658" y="2855687"/>
            <a:ext cx="1469571" cy="146957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57082" y="2853759"/>
            <a:ext cx="1469571" cy="146957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553097" y="2841823"/>
            <a:ext cx="1469571" cy="146957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623239" y="2853759"/>
            <a:ext cx="1469571" cy="146957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56672" y="3905240"/>
            <a:ext cx="1469571" cy="146957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623239" y="4014727"/>
            <a:ext cx="1469571" cy="146957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056672" y="4994187"/>
            <a:ext cx="1469571" cy="146957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223658" y="5046208"/>
            <a:ext cx="1469571" cy="146957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357082" y="5047963"/>
            <a:ext cx="1469571" cy="146957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461309" y="5046208"/>
            <a:ext cx="1469571" cy="146957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623239" y="5047963"/>
            <a:ext cx="1469571" cy="146957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1405356" cy="122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013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38480" y="1417638"/>
            <a:ext cx="7113526" cy="4757732"/>
            <a:chOff x="2346" y="2454"/>
            <a:chExt cx="8650" cy="5200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394" y="4600"/>
              <a:ext cx="2025" cy="52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600"/>
                </a:spcBef>
                <a:defRPr/>
              </a:pPr>
              <a:r>
                <a:rPr lang="en-GB" sz="1600" b="1" dirty="0">
                  <a:solidFill>
                    <a:schemeClr val="tx1"/>
                  </a:solidFill>
                  <a:latin typeface="Calibri" pitchFamily="34" charset="0"/>
                </a:rPr>
                <a:t>Poverty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7075" y="4600"/>
              <a:ext cx="2782" cy="52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1000"/>
                </a:spcAft>
                <a:defRPr/>
              </a:pPr>
              <a:r>
                <a:rPr lang="en-GB" sz="1600" b="1" dirty="0">
                  <a:solidFill>
                    <a:schemeClr val="tx1"/>
                  </a:solidFill>
                  <a:latin typeface="Calibri" pitchFamily="34" charset="0"/>
                </a:rPr>
                <a:t>Mental ill-health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3443" y="3963"/>
              <a:ext cx="5773" cy="439"/>
            </a:xfrm>
            <a:prstGeom prst="curvedDownArrow">
              <a:avLst>
                <a:gd name="adj1" fmla="val 263007"/>
                <a:gd name="adj2" fmla="val 526014"/>
                <a:gd name="adj3" fmla="val 33333"/>
              </a:avLst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/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 rot="10800000">
              <a:off x="3094" y="5233"/>
              <a:ext cx="5773" cy="439"/>
            </a:xfrm>
            <a:prstGeom prst="curvedDownArrow">
              <a:avLst>
                <a:gd name="adj1" fmla="val 263007"/>
                <a:gd name="adj2" fmla="val 526014"/>
                <a:gd name="adj3" fmla="val 33333"/>
              </a:avLst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529" y="2454"/>
              <a:ext cx="1417" cy="881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1000"/>
                </a:spcAft>
                <a:defRPr/>
              </a:pPr>
              <a:r>
                <a:rPr lang="en-GB" sz="1600" dirty="0">
                  <a:solidFill>
                    <a:schemeClr val="bg1"/>
                  </a:solidFill>
                  <a:latin typeface="Calibri" pitchFamily="34" charset="0"/>
                </a:rPr>
                <a:t>Conditional Cash transfers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4946" y="2456"/>
              <a:ext cx="1766" cy="881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1000"/>
                </a:spcAft>
                <a:defRPr/>
              </a:pPr>
              <a:r>
                <a:rPr lang="en-GB" sz="1600" dirty="0">
                  <a:solidFill>
                    <a:schemeClr val="bg1"/>
                  </a:solidFill>
                  <a:latin typeface="Calibri" pitchFamily="34" charset="0"/>
                </a:rPr>
                <a:t>Unconditional Cash transfers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6713" y="2456"/>
              <a:ext cx="901" cy="552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1000"/>
                </a:spcAft>
                <a:defRPr/>
              </a:pPr>
              <a:r>
                <a:rPr lang="en-GB" sz="1600" dirty="0">
                  <a:solidFill>
                    <a:schemeClr val="bg1"/>
                  </a:solidFill>
                  <a:latin typeface="Calibri" pitchFamily="34" charset="0"/>
                </a:rPr>
                <a:t>Loans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7614" y="2456"/>
              <a:ext cx="1593" cy="793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1000"/>
                </a:spcAft>
                <a:defRPr/>
              </a:pPr>
              <a:r>
                <a:rPr lang="en-GB" sz="1600" dirty="0">
                  <a:solidFill>
                    <a:schemeClr val="bg1"/>
                  </a:solidFill>
                  <a:latin typeface="Calibri" pitchFamily="34" charset="0"/>
                </a:rPr>
                <a:t>Asset promotion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 rot="3702853">
              <a:off x="4263" y="3387"/>
              <a:ext cx="555" cy="587"/>
            </a:xfrm>
            <a:prstGeom prst="rightArrow">
              <a:avLst>
                <a:gd name="adj1" fmla="val 50000"/>
                <a:gd name="adj2" fmla="val 26446"/>
              </a:avLst>
            </a:prstGeom>
            <a:solidFill>
              <a:srgbClr val="C00000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5570" y="3402"/>
              <a:ext cx="639" cy="489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C00000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AutoShape 15"/>
            <p:cNvSpPr>
              <a:spLocks noChangeArrowheads="1"/>
            </p:cNvSpPr>
            <p:nvPr/>
          </p:nvSpPr>
          <p:spPr bwMode="auto">
            <a:xfrm rot="1873005">
              <a:off x="6686" y="3174"/>
              <a:ext cx="535" cy="783"/>
            </a:xfrm>
            <a:prstGeom prst="downArrow">
              <a:avLst>
                <a:gd name="adj1" fmla="val 50000"/>
                <a:gd name="adj2" fmla="val 36521"/>
              </a:avLst>
            </a:prstGeom>
            <a:solidFill>
              <a:srgbClr val="C00000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AutoShape 16"/>
            <p:cNvSpPr>
              <a:spLocks noChangeArrowheads="1"/>
            </p:cNvSpPr>
            <p:nvPr/>
          </p:nvSpPr>
          <p:spPr bwMode="auto">
            <a:xfrm rot="3151685">
              <a:off x="7696" y="3163"/>
              <a:ext cx="526" cy="1033"/>
            </a:xfrm>
            <a:prstGeom prst="downArrow">
              <a:avLst>
                <a:gd name="adj1" fmla="val 50000"/>
                <a:gd name="adj2" fmla="val 49190"/>
              </a:avLst>
            </a:prstGeom>
            <a:solidFill>
              <a:srgbClr val="C00000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3612" y="6269"/>
              <a:ext cx="1382" cy="1385"/>
            </a:xfrm>
            <a:prstGeom prst="rect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1000"/>
                </a:spcAft>
                <a:defRPr/>
              </a:pPr>
              <a:r>
                <a:rPr lang="en-GB" sz="1600" dirty="0">
                  <a:solidFill>
                    <a:schemeClr val="bg1"/>
                  </a:solidFill>
                  <a:latin typeface="Calibri" pitchFamily="34" charset="0"/>
                </a:rPr>
                <a:t>Group or individual psycho-therapy</a:t>
              </a:r>
              <a:endParaRPr lang="en-GB" sz="1600" dirty="0">
                <a:solidFill>
                  <a:schemeClr val="bg1"/>
                </a:solidFill>
                <a:latin typeface="Times New Roman" pitchFamily="18" charset="0"/>
              </a:endParaRPr>
            </a:p>
            <a:p>
              <a:pPr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2346" y="6325"/>
              <a:ext cx="1261" cy="1329"/>
            </a:xfrm>
            <a:prstGeom prst="rect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1000"/>
                </a:spcAft>
                <a:defRPr/>
              </a:pPr>
              <a:r>
                <a:rPr lang="en-GB" sz="1600" dirty="0">
                  <a:solidFill>
                    <a:schemeClr val="bg1"/>
                  </a:solidFill>
                  <a:latin typeface="Calibri" pitchFamily="34" charset="0"/>
                </a:rPr>
                <a:t>Family psycho-education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4994" y="6773"/>
              <a:ext cx="1459" cy="881"/>
            </a:xfrm>
            <a:prstGeom prst="rect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1000"/>
                </a:spcAft>
                <a:defRPr/>
              </a:pPr>
              <a:r>
                <a:rPr lang="en-GB" sz="1600" dirty="0">
                  <a:solidFill>
                    <a:schemeClr val="bg1"/>
                  </a:solidFill>
                  <a:latin typeface="Calibri" pitchFamily="34" charset="0"/>
                </a:rPr>
                <a:t>Psychiatric medication</a:t>
              </a:r>
            </a:p>
            <a:p>
              <a:pPr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6465" y="6552"/>
              <a:ext cx="1581" cy="1102"/>
            </a:xfrm>
            <a:prstGeom prst="rect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1000"/>
                </a:spcAft>
                <a:defRPr/>
              </a:pPr>
              <a:r>
                <a:rPr lang="en-GB" sz="1600" dirty="0">
                  <a:solidFill>
                    <a:schemeClr val="bg1"/>
                  </a:solidFill>
                  <a:latin typeface="Calibri" pitchFamily="34" charset="0"/>
                </a:rPr>
                <a:t>Community rehabilitation programme</a:t>
              </a:r>
              <a:endParaRPr lang="en-GB" sz="1600" dirty="0">
                <a:solidFill>
                  <a:schemeClr val="bg1"/>
                </a:solidFill>
                <a:latin typeface="Times New Roman" pitchFamily="18" charset="0"/>
              </a:endParaRPr>
            </a:p>
            <a:p>
              <a:pPr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8060" y="6899"/>
              <a:ext cx="1629" cy="755"/>
            </a:xfrm>
            <a:prstGeom prst="rect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1000"/>
                </a:spcAft>
                <a:defRPr/>
              </a:pPr>
              <a:r>
                <a:rPr lang="en-GB" sz="1600" dirty="0">
                  <a:solidFill>
                    <a:schemeClr val="bg1"/>
                  </a:solidFill>
                  <a:latin typeface="Calibri" pitchFamily="34" charset="0"/>
                </a:rPr>
                <a:t>Residential drug rehab.</a:t>
              </a:r>
            </a:p>
            <a:p>
              <a:pPr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9689" y="6773"/>
              <a:ext cx="1307" cy="881"/>
            </a:xfrm>
            <a:prstGeom prst="rect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1000"/>
                </a:spcAft>
                <a:defRPr/>
              </a:pPr>
              <a:r>
                <a:rPr lang="en-GB" sz="1600" dirty="0">
                  <a:solidFill>
                    <a:schemeClr val="bg1"/>
                  </a:solidFill>
                  <a:latin typeface="Calibri" pitchFamily="34" charset="0"/>
                </a:rPr>
                <a:t>Epilepsy surgery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5" name="AutoShape 23"/>
            <p:cNvSpPr>
              <a:spLocks noChangeArrowheads="1"/>
            </p:cNvSpPr>
            <p:nvPr/>
          </p:nvSpPr>
          <p:spPr bwMode="auto">
            <a:xfrm rot="-1972186">
              <a:off x="2927" y="5612"/>
              <a:ext cx="1172" cy="524"/>
            </a:xfrm>
            <a:prstGeom prst="rightArrow">
              <a:avLst>
                <a:gd name="adj1" fmla="val 50000"/>
                <a:gd name="adj2" fmla="val 55762"/>
              </a:avLst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6" name="AutoShape 24"/>
            <p:cNvSpPr>
              <a:spLocks noChangeArrowheads="1"/>
            </p:cNvSpPr>
            <p:nvPr/>
          </p:nvSpPr>
          <p:spPr bwMode="auto">
            <a:xfrm rot="-2945137">
              <a:off x="4334" y="5641"/>
              <a:ext cx="541" cy="513"/>
            </a:xfrm>
            <a:prstGeom prst="rightArrow">
              <a:avLst>
                <a:gd name="adj1" fmla="val 50000"/>
                <a:gd name="adj2" fmla="val 26365"/>
              </a:avLst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7" name="AutoShape 25"/>
            <p:cNvSpPr>
              <a:spLocks noChangeArrowheads="1"/>
            </p:cNvSpPr>
            <p:nvPr/>
          </p:nvSpPr>
          <p:spPr bwMode="auto">
            <a:xfrm rot="534285">
              <a:off x="5593" y="5785"/>
              <a:ext cx="525" cy="852"/>
            </a:xfrm>
            <a:prstGeom prst="upArrow">
              <a:avLst>
                <a:gd name="adj1" fmla="val 50000"/>
                <a:gd name="adj2" fmla="val 40571"/>
              </a:avLst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8" name="AutoShape 26"/>
            <p:cNvSpPr>
              <a:spLocks noChangeArrowheads="1"/>
            </p:cNvSpPr>
            <p:nvPr/>
          </p:nvSpPr>
          <p:spPr bwMode="auto">
            <a:xfrm rot="-1174409">
              <a:off x="6803" y="5791"/>
              <a:ext cx="525" cy="639"/>
            </a:xfrm>
            <a:prstGeom prst="upArrow">
              <a:avLst>
                <a:gd name="adj1" fmla="val 50000"/>
                <a:gd name="adj2" fmla="val 30381"/>
              </a:avLst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9" name="AutoShape 27"/>
            <p:cNvSpPr>
              <a:spLocks noChangeArrowheads="1"/>
            </p:cNvSpPr>
            <p:nvPr/>
          </p:nvSpPr>
          <p:spPr bwMode="auto">
            <a:xfrm rot="-2212179">
              <a:off x="8098" y="5570"/>
              <a:ext cx="525" cy="1280"/>
            </a:xfrm>
            <a:prstGeom prst="upArrow">
              <a:avLst>
                <a:gd name="adj1" fmla="val 50000"/>
                <a:gd name="adj2" fmla="val 61000"/>
              </a:avLst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0" name="AutoShape 28"/>
            <p:cNvSpPr>
              <a:spLocks noChangeArrowheads="1"/>
            </p:cNvSpPr>
            <p:nvPr/>
          </p:nvSpPr>
          <p:spPr bwMode="auto">
            <a:xfrm rot="-3209640">
              <a:off x="9104" y="5132"/>
              <a:ext cx="526" cy="1749"/>
            </a:xfrm>
            <a:prstGeom prst="upArrow">
              <a:avLst>
                <a:gd name="adj1" fmla="val 50000"/>
                <a:gd name="adj2" fmla="val 83286"/>
              </a:avLst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5" name="Oval 4"/>
          <p:cNvSpPr/>
          <p:nvPr/>
        </p:nvSpPr>
        <p:spPr>
          <a:xfrm>
            <a:off x="1881158" y="2284663"/>
            <a:ext cx="1571636" cy="642942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000"/>
              </a:spcAft>
              <a:defRPr/>
            </a:pPr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Review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738282" y="4366707"/>
            <a:ext cx="1571636" cy="64294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000"/>
              </a:spcAft>
              <a:defRPr/>
            </a:pPr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Review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38744" y="2902533"/>
            <a:ext cx="15456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Social causation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13150" y="4073674"/>
            <a:ext cx="109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Social drift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3322737" y="149379"/>
            <a:ext cx="68880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Breaking the cycle of poverty and mental illness: the evidence so far…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513" y="116632"/>
            <a:ext cx="1619225" cy="141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Rectangle 33"/>
          <p:cNvSpPr/>
          <p:nvPr/>
        </p:nvSpPr>
        <p:spPr>
          <a:xfrm>
            <a:off x="1943639" y="6294120"/>
            <a:ext cx="820891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Lund, C. et al (2011). Poverty and mental disorders: Breaking the cycle in low and middle-income countries. </a:t>
            </a:r>
            <a:r>
              <a:rPr lang="en-US" sz="1600" i="1" dirty="0"/>
              <a:t>Lancet, 378</a:t>
            </a:r>
            <a:r>
              <a:rPr lang="en-US" sz="1600" dirty="0"/>
              <a:t>, 1502-1514. </a:t>
            </a:r>
          </a:p>
        </p:txBody>
      </p:sp>
    </p:spTree>
    <p:extLst>
      <p:ext uri="{BB962C8B-B14F-4D97-AF65-F5344CB8AC3E}">
        <p14:creationId xmlns:p14="http://schemas.microsoft.com/office/powerpoint/2010/main" val="87509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909</Words>
  <Application>Microsoft Office PowerPoint</Application>
  <PresentationFormat>Widescreen</PresentationFormat>
  <Paragraphs>128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Thinking about mental disorders and psychosocial disability – key issues in low- and middle income contexts</vt:lpstr>
      <vt:lpstr>Alan J Flisher Centre for Public Mental Health</vt:lpstr>
      <vt:lpstr>Some key issues</vt:lpstr>
      <vt:lpstr>Common and severe mental disorders</vt:lpstr>
      <vt:lpstr>Cultural conceptualisations</vt:lpstr>
      <vt:lpstr>Mental health policies and implementation plans</vt:lpstr>
      <vt:lpstr>Cycle of poverty and mental illness</vt:lpstr>
      <vt:lpstr>But what about the social determinants of mental health?</vt:lpstr>
      <vt:lpstr>PowerPoint Presentation</vt:lpstr>
      <vt:lpstr>Health disparities of people with SMD</vt:lpstr>
      <vt:lpstr>Mental disorders within disability framework</vt:lpstr>
      <vt:lpstr>Mental disorders within disability framework</vt:lpstr>
    </vt:vector>
  </TitlesOfParts>
  <Company>University of Cape Town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Thinking about mental disorders and psychosocial disability – key issues in low- and middle income contexts</dc:title>
  <dc:creator>Margie</dc:creator>
  <cp:lastModifiedBy>Margie</cp:lastModifiedBy>
  <cp:revision>19</cp:revision>
  <dcterms:created xsi:type="dcterms:W3CDTF">2017-05-09T08:20:36Z</dcterms:created>
  <dcterms:modified xsi:type="dcterms:W3CDTF">2017-05-10T08:32:36Z</dcterms:modified>
</cp:coreProperties>
</file>